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316" r:id="rId2"/>
    <p:sldId id="318" r:id="rId3"/>
    <p:sldId id="323" r:id="rId4"/>
    <p:sldId id="322" r:id="rId5"/>
    <p:sldId id="319" r:id="rId6"/>
    <p:sldId id="311" r:id="rId7"/>
    <p:sldId id="313" r:id="rId8"/>
    <p:sldId id="295" r:id="rId9"/>
    <p:sldId id="300" r:id="rId10"/>
    <p:sldId id="309" r:id="rId11"/>
    <p:sldId id="310" r:id="rId12"/>
    <p:sldId id="315" r:id="rId13"/>
    <p:sldId id="314" r:id="rId14"/>
    <p:sldId id="305" r:id="rId15"/>
    <p:sldId id="306" r:id="rId16"/>
    <p:sldId id="275" r:id="rId17"/>
    <p:sldId id="312" r:id="rId18"/>
    <p:sldId id="278" r:id="rId19"/>
    <p:sldId id="281" r:id="rId20"/>
    <p:sldId id="287" r:id="rId21"/>
    <p:sldId id="290" r:id="rId22"/>
    <p:sldId id="291" r:id="rId23"/>
    <p:sldId id="292" r:id="rId24"/>
    <p:sldId id="324" r:id="rId25"/>
    <p:sldId id="325" r:id="rId26"/>
    <p:sldId id="326" r:id="rId27"/>
    <p:sldId id="327" r:id="rId28"/>
    <p:sldId id="328" r:id="rId29"/>
    <p:sldId id="307" r:id="rId30"/>
    <p:sldId id="321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5127"/>
    <a:srgbClr val="00B050"/>
    <a:srgbClr val="7DC45F"/>
    <a:srgbClr val="69BD43"/>
    <a:srgbClr val="07552B"/>
    <a:srgbClr val="08562C"/>
    <a:srgbClr val="438C47"/>
    <a:srgbClr val="6CBE4B"/>
    <a:srgbClr val="448D48"/>
    <a:srgbClr val="804F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700" y="4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IN" dirty="0"/>
              <a:t>Market Size - In INR Billion</a:t>
            </a:r>
          </a:p>
        </c:rich>
      </c:tx>
      <c:layout>
        <c:manualLayout>
          <c:xMode val="edge"/>
          <c:yMode val="edge"/>
          <c:x val="0.23911407818707808"/>
          <c:y val="1.93900065345848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Market size - In INR Billion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1AF-45D6-A5F9-61078C73A41D}"/>
              </c:ext>
            </c:extLst>
          </c:dPt>
          <c:dPt>
            <c:idx val="1"/>
            <c:bubble3D val="0"/>
            <c:spPr>
              <a:solidFill>
                <a:srgbClr val="07552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1AF-45D6-A5F9-61078C73A41D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1AF-45D6-A5F9-61078C73A41D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1AF-45D6-A5F9-61078C73A41D}"/>
              </c:ext>
            </c:extLst>
          </c:dPt>
          <c:cat>
            <c:strRef>
              <c:f>Sheet1!$A$2:$A$5</c:f>
              <c:strCache>
                <c:ptCount val="2"/>
                <c:pt idx="0">
                  <c:v>Global</c:v>
                </c:pt>
                <c:pt idx="1">
                  <c:v>India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2428</c:v>
                </c:pt>
                <c:pt idx="1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CF-4723-932A-CA1616C3F8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6.4404368271072016E-2"/>
          <c:y val="0.89617033193771811"/>
          <c:w val="0.33441396717788641"/>
          <c:h val="8.16696605941848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100" baseline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Menstruating Women</a:t>
            </a:r>
          </a:p>
        </c:rich>
      </c:tx>
      <c:layout>
        <c:manualLayout>
          <c:xMode val="edge"/>
          <c:yMode val="edge"/>
          <c:x val="0.11916201737075177"/>
          <c:y val="8.26048007757873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100" baseline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9546054446025227E-2"/>
          <c:y val="0.15959578638646862"/>
          <c:w val="0.52161954393825938"/>
          <c:h val="0.743325340909874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Menstruating Women(in million)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764B-4B0C-AB36-29EB43D1A7C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764B-4B0C-AB36-29EB43D1A7C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764B-4B0C-AB36-29EB43D1A7C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764B-4B0C-AB36-29EB43D1A7C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4B-4B0C-AB36-29EB43D1A7C1}"/>
                </c:ext>
              </c:extLst>
            </c:dLbl>
            <c:dLbl>
              <c:idx val="1"/>
              <c:layout>
                <c:manualLayout>
                  <c:x val="0.14855921034926783"/>
                  <c:y val="0.22153105662597528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0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514 </a:t>
                    </a:r>
                    <a:r>
                      <a:rPr lang="en-US" sz="2000" b="1" i="0" u="none" strike="noStrike" kern="1200" baseline="0" dirty="0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million</a:t>
                    </a:r>
                    <a:endParaRPr lang="en-US" sz="20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987372288408201"/>
                      <c:h val="0.111666671594178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64B-4B0C-AB36-29EB43D1A7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India</c:v>
                </c:pt>
                <c:pt idx="1">
                  <c:v>Uses Pads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400</c:v>
                </c:pt>
                <c:pt idx="1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64B-4B0C-AB36-29EB43D1A7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53647515187936623"/>
          <c:y val="0.77138337910991406"/>
          <c:w val="0.22199729327252832"/>
          <c:h val="0.151045568639740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BD498-E53A-4714-A026-90FA710F9804}" type="datetimeFigureOut">
              <a:rPr lang="en-IN" smtClean="0"/>
              <a:t>27-06-2025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71090-CD73-423F-B029-9B16C097EF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833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kthroughindia.com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kthroughindia.com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1090-CD73-423F-B029-9B16C097EFE9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5683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1090-CD73-423F-B029-9B16C097EFE9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8433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(</a:t>
            </a:r>
            <a:r>
              <a:rPr lang="en-IN" dirty="0">
                <a:hlinkClick r:id="rId3"/>
              </a:rPr>
              <a:t>https://www.walkthroughindia.com</a:t>
            </a:r>
            <a:r>
              <a:rPr lang="en-IN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1090-CD73-423F-B029-9B16C097EFE9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310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(</a:t>
            </a:r>
            <a:r>
              <a:rPr lang="en-IN" dirty="0">
                <a:hlinkClick r:id="rId3"/>
              </a:rPr>
              <a:t>https://www.walkthroughindia.com</a:t>
            </a:r>
            <a:r>
              <a:rPr lang="en-IN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71090-CD73-423F-B029-9B16C097EFE9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0039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Why it matters: </a:t>
            </a:r>
            <a:r>
              <a:rPr dirty="0" err="1"/>
              <a:t>DewGarden</a:t>
            </a:r>
            <a:r>
              <a:rPr dirty="0"/>
              <a:t> fly gives you reliable protection, all-day comfort, and confidence in any situation.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594733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Why it matters: DewGarden fly supports better personal health, hygiene, and skin comfort.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884106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Why it matters: With </a:t>
            </a:r>
            <a:r>
              <a:rPr dirty="0" err="1"/>
              <a:t>DewGarden</a:t>
            </a:r>
            <a:r>
              <a:rPr dirty="0"/>
              <a:t> fly, you're not just getting a superior pad—you’re investing in your health and growing your Vestige business.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930407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53DDB25-E8AE-4FE6-ABE1-C89ECCADD4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9AEBE54-128E-4BB0-87D6-F7BE835402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57DA9F-F260-4610-A674-5ECF90216D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D0C4095-8B97-4FE3-8182-FDC807AE90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4294967295"/>
          </p:nvPr>
        </p:nvSpPr>
        <p:spPr bwMode="auto">
          <a:xfrm>
            <a:off x="2623735" y="2767281"/>
            <a:ext cx="694453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400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you crave, shapes you.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400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you chase, creates you.</a:t>
            </a:r>
          </a:p>
        </p:txBody>
      </p:sp>
    </p:spTree>
    <p:extLst>
      <p:ext uri="{BB962C8B-B14F-4D97-AF65-F5344CB8AC3E}">
        <p14:creationId xmlns:p14="http://schemas.microsoft.com/office/powerpoint/2010/main" val="24515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98C65D-9846-4193-A0D9-0585EFBA0ECE}"/>
              </a:ext>
            </a:extLst>
          </p:cNvPr>
          <p:cNvSpPr/>
          <p:nvPr/>
        </p:nvSpPr>
        <p:spPr>
          <a:xfrm>
            <a:off x="1180419" y="1932856"/>
            <a:ext cx="3637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messages,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871520-884B-4251-AFFC-32864E770647}"/>
              </a:ext>
            </a:extLst>
          </p:cNvPr>
          <p:cNvSpPr/>
          <p:nvPr/>
        </p:nvSpPr>
        <p:spPr>
          <a:xfrm>
            <a:off x="1180419" y="2588054"/>
            <a:ext cx="3517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comments,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174C40-52F1-4F86-A715-DEC56C74AF5A}"/>
              </a:ext>
            </a:extLst>
          </p:cNvPr>
          <p:cNvSpPr/>
          <p:nvPr/>
        </p:nvSpPr>
        <p:spPr>
          <a:xfrm>
            <a:off x="1180419" y="3243252"/>
            <a:ext cx="41177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constant push</a:t>
            </a:r>
          </a:p>
        </p:txBody>
      </p:sp>
      <p:sp>
        <p:nvSpPr>
          <p:cNvPr id="4" name="Rectangle 3"/>
          <p:cNvSpPr/>
          <p:nvPr/>
        </p:nvSpPr>
        <p:spPr>
          <a:xfrm>
            <a:off x="1180419" y="3882091"/>
            <a:ext cx="40973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so many days</a:t>
            </a:r>
            <a:endParaRPr lang="en-IN" sz="3600" dirty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369" y="1364276"/>
            <a:ext cx="5654357" cy="373159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76218" y="4992122"/>
            <a:ext cx="672491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5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not gone unheard!</a:t>
            </a:r>
            <a:endParaRPr lang="en-IN" sz="4500" b="1" dirty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17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3561" y="1341996"/>
            <a:ext cx="102648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because of 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we’re finally back.</a:t>
            </a:r>
          </a:p>
        </p:txBody>
      </p:sp>
      <p:sp>
        <p:nvSpPr>
          <p:cNvPr id="3" name="Rectangle 2"/>
          <p:cNvSpPr/>
          <p:nvPr/>
        </p:nvSpPr>
        <p:spPr>
          <a:xfrm>
            <a:off x="1840637" y="2303592"/>
            <a:ext cx="787153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6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WAIT IS OVER.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you've been asking for... </a:t>
            </a:r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ready to               high</a:t>
            </a:r>
            <a:endParaRPr lang="en-IN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193" y="3577700"/>
            <a:ext cx="2323786" cy="233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9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69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69506" y="821199"/>
            <a:ext cx="9259411" cy="70129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woman knows those moments</a:t>
            </a:r>
            <a:endParaRPr lang="en-IN" sz="3600" b="1" dirty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81301" y="1708890"/>
            <a:ext cx="8901891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600" spc="-15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the fear of stains, discomfort, </a:t>
            </a:r>
            <a:r>
              <a:rPr lang="en-US" sz="2600" spc="-150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sz="2600" spc="-15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</a:t>
            </a:r>
            <a:endParaRPr lang="en-US" sz="2600" spc="-150" dirty="0" smtClean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sz="2600" spc="-15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-150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not </a:t>
            </a:r>
            <a:r>
              <a:rPr lang="en-US" sz="2600" spc="-15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feeling like yourself takes away your confidence.</a:t>
            </a:r>
          </a:p>
          <a:p>
            <a:pPr algn="just"/>
            <a:r>
              <a:rPr lang="en-US" sz="2600" spc="-15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every step was taken carefully. </a:t>
            </a:r>
          </a:p>
          <a:p>
            <a:pPr algn="just"/>
            <a:r>
              <a:rPr lang="en-US" sz="2600" spc="-15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every smile was guarded.</a:t>
            </a:r>
          </a:p>
          <a:p>
            <a:pPr algn="just"/>
            <a:r>
              <a:rPr lang="en-US" sz="2600" spc="-15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periods don’t just come with cramps — </a:t>
            </a:r>
          </a:p>
          <a:p>
            <a:pPr marL="0" indent="0" algn="just">
              <a:buNone/>
            </a:pPr>
            <a:r>
              <a:rPr lang="en-US" sz="2600" spc="-15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spc="-150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they </a:t>
            </a:r>
            <a:r>
              <a:rPr lang="en-US" sz="2600" spc="-15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 with uncertainty.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9506" y="4895872"/>
            <a:ext cx="6533966" cy="1138773"/>
          </a:xfrm>
          <a:prstGeom prst="rect">
            <a:avLst/>
          </a:prstGeom>
          <a:solidFill>
            <a:srgbClr val="07552B"/>
          </a:solidFill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But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, being a woman means </a:t>
            </a:r>
            <a:endParaRPr lang="en-US" sz="3200" b="1" dirty="0" smtClean="0">
              <a:solidFill>
                <a:schemeClr val="bg1"/>
              </a:solidFill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 RISING</a:t>
            </a:r>
            <a:r>
              <a:rPr lang="en-US" sz="2800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above it.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855432" y="1522498"/>
            <a:ext cx="8034292" cy="0"/>
          </a:xfrm>
          <a:prstGeom prst="line">
            <a:avLst/>
          </a:prstGeom>
          <a:ln w="19050">
            <a:solidFill>
              <a:srgbClr val="438C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223" y="1522498"/>
            <a:ext cx="2692470" cy="24079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512" y="3284738"/>
            <a:ext cx="4814024" cy="430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0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43218" y="3614520"/>
            <a:ext cx="41423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not just a product,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A08B18-5CFE-4BD8-984E-A5AF0C76F688}"/>
              </a:ext>
            </a:extLst>
          </p:cNvPr>
          <p:cNvSpPr/>
          <p:nvPr/>
        </p:nvSpPr>
        <p:spPr>
          <a:xfrm>
            <a:off x="836686" y="5004806"/>
            <a:ext cx="47322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support your confidence </a:t>
            </a:r>
          </a:p>
          <a:p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everyday of the month</a:t>
            </a:r>
            <a:endParaRPr lang="en-IN" sz="2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8BA99F-FFA2-4828-A495-B7A179E8540F}"/>
              </a:ext>
            </a:extLst>
          </p:cNvPr>
          <p:cNvSpPr/>
          <p:nvPr/>
        </p:nvSpPr>
        <p:spPr>
          <a:xfrm>
            <a:off x="943218" y="4309663"/>
            <a:ext cx="36530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 PROMISE </a:t>
            </a:r>
            <a:endParaRPr lang="en-IN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6226" y="586160"/>
            <a:ext cx="977126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that is why we knew we had to create something that gives you,</a:t>
            </a:r>
          </a:p>
          <a:p>
            <a:pPr algn="ctr"/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your power back.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BCB204-F9D2-406F-9A0F-AE4D5B818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798" y="2667391"/>
            <a:ext cx="5482983" cy="32915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89" y="1610693"/>
            <a:ext cx="5397940" cy="269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8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66176" y="818917"/>
            <a:ext cx="8849032" cy="735886"/>
          </a:xfrm>
          <a:prstGeom prst="rect">
            <a:avLst/>
          </a:prstGeom>
        </p:spPr>
        <p:txBody>
          <a:bodyPr/>
          <a:lstStyle/>
          <a:p>
            <a:r>
              <a:rPr lang="en-I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Soaps Are Sold More Than Napkins…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CD3F08-B2D7-47FC-B0E8-C494871149B5}"/>
              </a:ext>
            </a:extLst>
          </p:cNvPr>
          <p:cNvSpPr/>
          <p:nvPr/>
        </p:nvSpPr>
        <p:spPr>
          <a:xfrm>
            <a:off x="4967588" y="1518205"/>
            <a:ext cx="22462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3E6032-E571-44C3-9DE2-24A2B4B8A546}"/>
              </a:ext>
            </a:extLst>
          </p:cNvPr>
          <p:cNvSpPr/>
          <p:nvPr/>
        </p:nvSpPr>
        <p:spPr>
          <a:xfrm>
            <a:off x="1588232" y="4788882"/>
            <a:ext cx="92002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</a:rPr>
              <a:t>A topic long whispered, finally voiced loud!</a:t>
            </a:r>
          </a:p>
          <a:p>
            <a:pPr algn="ctr"/>
            <a:r>
              <a:rPr lang="en-US" sz="3000" i="1" dirty="0">
                <a:solidFill>
                  <a:schemeClr val="bg1"/>
                </a:solidFill>
              </a:rPr>
              <a:t>Menstruation is natural, but comfort isn't universal…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762177" y="1476688"/>
            <a:ext cx="9403737" cy="3226049"/>
            <a:chOff x="2762177" y="1476688"/>
            <a:chExt cx="9403737" cy="322604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24519-7CED-4145-AEEB-C151AA415381}"/>
                </a:ext>
              </a:extLst>
            </p:cNvPr>
            <p:cNvSpPr/>
            <p:nvPr/>
          </p:nvSpPr>
          <p:spPr>
            <a:xfrm>
              <a:off x="3944065" y="2828102"/>
              <a:ext cx="37961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2800" b="1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Let’s break the taboo</a:t>
              </a:r>
            </a:p>
          </p:txBody>
        </p:sp>
        <p:sp>
          <p:nvSpPr>
            <p:cNvPr id="6" name="Title 1"/>
            <p:cNvSpPr txBox="1">
              <a:spLocks/>
            </p:cNvSpPr>
            <p:nvPr/>
          </p:nvSpPr>
          <p:spPr>
            <a:xfrm>
              <a:off x="2762177" y="3411376"/>
              <a:ext cx="6408456" cy="937847"/>
            </a:xfrm>
            <a:prstGeom prst="rect">
              <a:avLst/>
            </a:prstGeom>
          </p:spPr>
          <p:txBody>
            <a:bodyPr/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IN" sz="5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Let’s Talk Period.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8645" y="1476688"/>
              <a:ext cx="3607269" cy="32260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513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927826099"/>
              </p:ext>
            </p:extLst>
          </p:nvPr>
        </p:nvGraphicFramePr>
        <p:xfrm>
          <a:off x="948161" y="1687967"/>
          <a:ext cx="5725652" cy="4584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564482876"/>
              </p:ext>
            </p:extLst>
          </p:nvPr>
        </p:nvGraphicFramePr>
        <p:xfrm>
          <a:off x="6673813" y="1458131"/>
          <a:ext cx="5165119" cy="5073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1699662" y="669974"/>
            <a:ext cx="8895384" cy="885525"/>
            <a:chOff x="2261657" y="660142"/>
            <a:chExt cx="8214091" cy="885525"/>
          </a:xfrm>
        </p:grpSpPr>
        <p:sp>
          <p:nvSpPr>
            <p:cNvPr id="6" name="Rectangle 5"/>
            <p:cNvSpPr/>
            <p:nvPr/>
          </p:nvSpPr>
          <p:spPr>
            <a:xfrm>
              <a:off x="2261657" y="660142"/>
              <a:ext cx="821409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Only 1 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 of 3 </a:t>
              </a:r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menstruating women </a:t>
              </a:r>
              <a:r>
                <a:rPr lang="en-US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</a:t>
              </a:r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India use napkins</a:t>
              </a:r>
              <a:endParaRPr lang="en-I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455919" y="1145557"/>
              <a:ext cx="60797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with the fastest adoption in rural and </a:t>
              </a: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Tier 2 and 3 cities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I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757" y="3382392"/>
            <a:ext cx="1161426" cy="10386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19956" y="2750386"/>
            <a:ext cx="556627" cy="369332"/>
          </a:xfrm>
          <a:prstGeom prst="rect">
            <a:avLst/>
          </a:prstGeom>
          <a:solidFill>
            <a:srgbClr val="07552B"/>
          </a:solidFill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113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3462174" y="4567087"/>
            <a:ext cx="697627" cy="369332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2428</a:t>
            </a:r>
            <a:endParaRPr lang="en-IN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756" y="831995"/>
            <a:ext cx="1914244" cy="171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8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17" y="330296"/>
            <a:ext cx="10963923" cy="616720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89E9DB-F7BA-458B-8FCD-95A048B490B6}"/>
              </a:ext>
            </a:extLst>
          </p:cNvPr>
          <p:cNvSpPr/>
          <p:nvPr/>
        </p:nvSpPr>
        <p:spPr>
          <a:xfrm>
            <a:off x="1369730" y="673272"/>
            <a:ext cx="5899372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10 Cr sanitary napkins </a:t>
            </a:r>
            <a:endParaRPr lang="en-US" altLang="en-US" sz="33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3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altLang="en-US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</a:t>
            </a:r>
            <a:r>
              <a:rPr lang="en-US" altLang="en-US" sz="3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sold</a:t>
            </a:r>
          </a:p>
          <a:p>
            <a:r>
              <a:rPr lang="en-US" altLang="en-US" sz="3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en-US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India, every month</a:t>
            </a:r>
            <a:endParaRPr lang="en-IN" sz="3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4B6D91-2E4F-49E5-8635-2CFE94BDFA9E}"/>
              </a:ext>
            </a:extLst>
          </p:cNvPr>
          <p:cNvSpPr/>
          <p:nvPr/>
        </p:nvSpPr>
        <p:spPr>
          <a:xfrm>
            <a:off x="1359229" y="2312032"/>
            <a:ext cx="55654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next 3 years, </a:t>
            </a:r>
            <a:r>
              <a:rPr lang="en-US" altLang="en-US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</a:p>
          <a:p>
            <a:r>
              <a:rPr lang="en-US" altLang="en-US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consumption 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US" altLang="en-US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 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to:-</a:t>
            </a:r>
            <a:endParaRPr lang="en-IN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19C42B-9387-481F-8210-3ED338D8DC64}"/>
              </a:ext>
            </a:extLst>
          </p:cNvPr>
          <p:cNvSpPr/>
          <p:nvPr/>
        </p:nvSpPr>
        <p:spPr>
          <a:xfrm>
            <a:off x="1467853" y="3617226"/>
            <a:ext cx="6051534" cy="249299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awareness</a:t>
            </a:r>
          </a:p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 initiatives</a:t>
            </a:r>
          </a:p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disposable income</a:t>
            </a:r>
          </a:p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Innovative/Customised products</a:t>
            </a:r>
            <a:endParaRPr lang="en-IN" sz="2600" b="1" dirty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62082" y="335303"/>
            <a:ext cx="1100831" cy="63737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765" y="1114361"/>
            <a:ext cx="906147" cy="81038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314" y="1476744"/>
            <a:ext cx="1321412" cy="118176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33" y="479731"/>
            <a:ext cx="778073" cy="77807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6304" y="501035"/>
            <a:ext cx="1456609" cy="51710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39" y="3617226"/>
            <a:ext cx="2687387" cy="240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845721"/>
            <a:ext cx="10972800" cy="770016"/>
          </a:xfrm>
          <a:prstGeom prst="rect">
            <a:avLst/>
          </a:prstGeom>
        </p:spPr>
        <p:txBody>
          <a:bodyPr/>
          <a:lstStyle/>
          <a:p>
            <a:r>
              <a:rPr lang="en-US" sz="3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wrong with current products?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09071" y="2020873"/>
            <a:ext cx="8244027" cy="215011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sz="28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 of women </a:t>
            </a:r>
            <a:r>
              <a:rPr lang="en-IN" sz="28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below unsolved </a:t>
            </a:r>
            <a:r>
              <a:rPr sz="28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sz="24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Rashes - </a:t>
            </a:r>
            <a:r>
              <a:rPr sz="24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sz="24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Leakage </a:t>
            </a:r>
            <a:r>
              <a:rPr lang="en-IN" sz="24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sz="24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sz="24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fit </a:t>
            </a:r>
            <a:r>
              <a:rPr lang="en-IN" sz="24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sz="24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53C854-6B9E-4A29-BF3C-F2FE29E8D120}"/>
              </a:ext>
            </a:extLst>
          </p:cNvPr>
          <p:cNvSpPr/>
          <p:nvPr/>
        </p:nvSpPr>
        <p:spPr>
          <a:xfrm>
            <a:off x="1109071" y="4500521"/>
            <a:ext cx="60978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Leading to frequent brand switching, </a:t>
            </a:r>
            <a:endParaRPr lang="en-US" sz="2800" dirty="0" smtClean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</a:t>
            </a:r>
            <a:r>
              <a:rPr lang="en-US" sz="28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means unmet needs.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320" y="1982709"/>
            <a:ext cx="5630680" cy="503562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035905" y="1522498"/>
            <a:ext cx="8034292" cy="0"/>
          </a:xfrm>
          <a:prstGeom prst="line">
            <a:avLst/>
          </a:prstGeom>
          <a:ln w="19050">
            <a:solidFill>
              <a:srgbClr val="438C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81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26428" y="829381"/>
            <a:ext cx="8244027" cy="693117"/>
          </a:xfrm>
          <a:prstGeom prst="rect">
            <a:avLst/>
          </a:prstGeom>
        </p:spPr>
        <p:txBody>
          <a:bodyPr/>
          <a:lstStyle/>
          <a:p>
            <a:r>
              <a:rPr lang="en-IN" sz="3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frustration to expectation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16338" y="3321937"/>
            <a:ext cx="7602817" cy="214848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sz="2800" b="1" u="sng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Desired features: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Breathability &amp; comfort</a:t>
            </a:r>
            <a:r>
              <a:rPr lang="en-IN"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58%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Rash-free</a:t>
            </a:r>
            <a:r>
              <a:rPr lang="en-IN"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51%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absorption</a:t>
            </a:r>
            <a:r>
              <a:rPr lang="en-IN"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02E82A-C617-4251-B49E-6AC4436E44CF}"/>
              </a:ext>
            </a:extLst>
          </p:cNvPr>
          <p:cNvSpPr/>
          <p:nvPr/>
        </p:nvSpPr>
        <p:spPr>
          <a:xfrm>
            <a:off x="1513386" y="2267740"/>
            <a:ext cx="90701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65% </a:t>
            </a:r>
            <a:r>
              <a:rPr lang="en-US" sz="28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women are actively exploring better options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634916" y="1522498"/>
            <a:ext cx="6833937" cy="0"/>
          </a:xfrm>
          <a:prstGeom prst="line">
            <a:avLst/>
          </a:prstGeom>
          <a:ln w="19050">
            <a:solidFill>
              <a:srgbClr val="438C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467" y="2852515"/>
            <a:ext cx="4330823" cy="387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2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5761" y="3525983"/>
            <a:ext cx="10972800" cy="67889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Vestige – A Path To Empowerment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94534" y="4204881"/>
            <a:ext cx="10972800" cy="11438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way to transform you,</a:t>
            </a:r>
          </a:p>
          <a:p>
            <a:pPr marL="0" indent="0" algn="ctr">
              <a:buFont typeface="Arial"/>
              <a:buNone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personally and professionally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5471" y="5514505"/>
            <a:ext cx="12192000" cy="1275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Deliver Confidence With Financial Independence</a:t>
            </a:r>
          </a:p>
          <a:p>
            <a:pPr marL="0" indent="0" algn="ctr">
              <a:buFont typeface="Arial"/>
              <a:buNone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Our Innovative &amp; Need-Based Products.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647" y="619469"/>
            <a:ext cx="5860716" cy="32966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647" y="619469"/>
            <a:ext cx="5860716" cy="32966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422270" y="902368"/>
            <a:ext cx="7511845" cy="2457811"/>
          </a:xfrm>
          <a:prstGeom prst="rect">
            <a:avLst/>
          </a:prstGeom>
          <a:solidFill>
            <a:srgbClr val="045127"/>
          </a:solidFill>
          <a:ln>
            <a:noFill/>
          </a:ln>
        </p:spPr>
        <p:txBody>
          <a:bodyPr>
            <a:noAutofit/>
          </a:bodyPr>
          <a:lstStyle/>
          <a:p>
            <a:r>
              <a:rPr lang="en-I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I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I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Vestige, we believe in</a:t>
            </a:r>
            <a:br>
              <a:rPr lang="en-I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solving your problems and</a:t>
            </a:r>
            <a:br>
              <a:rPr lang="en-I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en-I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selling products</a:t>
            </a:r>
          </a:p>
        </p:txBody>
      </p:sp>
    </p:spTree>
    <p:extLst>
      <p:ext uri="{BB962C8B-B14F-4D97-AF65-F5344CB8AC3E}">
        <p14:creationId xmlns:p14="http://schemas.microsoft.com/office/powerpoint/2010/main" val="153080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61631E-7FA7-4F9A-A707-8F9E1A260570}"/>
              </a:ext>
            </a:extLst>
          </p:cNvPr>
          <p:cNvSpPr txBox="1"/>
          <p:nvPr/>
        </p:nvSpPr>
        <p:spPr>
          <a:xfrm>
            <a:off x="806246" y="2767281"/>
            <a:ext cx="10579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average, a woman spends around </a:t>
            </a:r>
          </a:p>
          <a:p>
            <a:pPr algn="ctr"/>
            <a:r>
              <a:rPr lang="en-I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₹500 </a:t>
            </a:r>
            <a:r>
              <a:rPr lang="en-I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I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₹1000 </a:t>
            </a:r>
            <a:r>
              <a:rPr lang="en-I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IN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hygiene every </a:t>
            </a:r>
            <a:r>
              <a:rPr lang="en-IN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</a:p>
        </p:txBody>
      </p:sp>
    </p:spTree>
    <p:extLst>
      <p:ext uri="{BB962C8B-B14F-4D97-AF65-F5344CB8AC3E}">
        <p14:creationId xmlns:p14="http://schemas.microsoft.com/office/powerpoint/2010/main" val="41163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546684" y="933498"/>
            <a:ext cx="6765758" cy="643088"/>
          </a:xfrm>
          <a:prstGeom prst="rect">
            <a:avLst/>
          </a:prstGeom>
        </p:spPr>
        <p:txBody>
          <a:bodyPr/>
          <a:lstStyle/>
          <a:p>
            <a:r>
              <a:rPr sz="3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 Women, Real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46327" y="2129637"/>
            <a:ext cx="6059799" cy="2695026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IN" sz="28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</a:t>
            </a:r>
            <a:r>
              <a:rPr lang="en-IN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r>
              <a:rPr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sz="28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</a:t>
            </a:r>
            <a:r>
              <a:rPr lang="en-IN" sz="28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Start</a:t>
            </a:r>
            <a:r>
              <a:rPr sz="28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</a:t>
            </a:r>
            <a:r>
              <a:rPr lang="en-IN" sz="2800" b="1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marL="0" indent="0">
              <a:buNone/>
            </a:pPr>
            <a:r>
              <a:rPr sz="2800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sz="28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achievers are women</a:t>
            </a:r>
            <a:r>
              <a:rPr lang="en-IN" sz="28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endParaRPr lang="en-IN" sz="2800" dirty="0" smtClean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IN" sz="2800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IN" sz="28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value of more than </a:t>
            </a:r>
            <a:endParaRPr lang="en-IN" sz="2800" dirty="0" smtClean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IN" sz="4000" b="1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INR </a:t>
            </a:r>
            <a:r>
              <a:rPr lang="en-IN" sz="40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9,000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A36DE3-85E6-4E2C-BA47-0AAC9142A348}"/>
              </a:ext>
            </a:extLst>
          </p:cNvPr>
          <p:cNvSpPr/>
          <p:nvPr/>
        </p:nvSpPr>
        <p:spPr>
          <a:xfrm>
            <a:off x="1" y="528141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not just numbers, but stories of transformation.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031958" y="1583105"/>
            <a:ext cx="5811253" cy="0"/>
          </a:xfrm>
          <a:prstGeom prst="line">
            <a:avLst/>
          </a:prstGeom>
          <a:ln w="19050">
            <a:solidFill>
              <a:srgbClr val="438C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527" y="2033338"/>
            <a:ext cx="4721368" cy="3001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519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0179" y="804526"/>
            <a:ext cx="10972800" cy="780685"/>
          </a:xfrm>
          <a:prstGeom prst="rect">
            <a:avLst/>
          </a:prstGeom>
        </p:spPr>
        <p:txBody>
          <a:bodyPr/>
          <a:lstStyle/>
          <a:p>
            <a:r>
              <a:rPr lang="en-US" sz="3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Let’s drive Fast Start 8% with </a:t>
            </a:r>
            <a:r>
              <a:rPr lang="en-US" sz="3600" b="1" dirty="0" err="1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DewGarden</a:t>
            </a:r>
            <a:endParaRPr lang="en-US" sz="3600" b="1" dirty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00179" y="2214367"/>
            <a:ext cx="4222237" cy="246338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 a minimum of </a:t>
            </a:r>
            <a:r>
              <a:rPr lang="en-US" sz="28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packs of </a:t>
            </a:r>
            <a:r>
              <a:rPr lang="en-US" sz="2800" b="1" dirty="0" err="1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DewGarden</a:t>
            </a:r>
            <a:r>
              <a:rPr lang="en-US" sz="28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achieve – Fast Start 8% level and drive the sale with confidence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087141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achievable,</a:t>
            </a:r>
          </a:p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 Napkins are an essential commodity product.</a:t>
            </a:r>
          </a:p>
        </p:txBody>
      </p:sp>
      <p:sp>
        <p:nvSpPr>
          <p:cNvPr id="5" name="Rectangle 4"/>
          <p:cNvSpPr/>
          <p:nvPr/>
        </p:nvSpPr>
        <p:spPr>
          <a:xfrm>
            <a:off x="6735456" y="2180248"/>
            <a:ext cx="3826377" cy="249750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spcBef>
                <a:spcPct val="20000"/>
              </a:spcBef>
              <a:buFont typeface="Arial"/>
              <a:buNone/>
            </a:pPr>
            <a:r>
              <a:rPr lang="en-US" sz="28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Inspire all </a:t>
            </a:r>
            <a:r>
              <a:rPr lang="en-US" sz="28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women joiners </a:t>
            </a:r>
            <a:r>
              <a:rPr lang="en-US" sz="28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your team to </a:t>
            </a:r>
            <a:r>
              <a:rPr lang="en-US" sz="28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 the same &amp; simple, yet scalable process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949116" y="1522498"/>
            <a:ext cx="8867273" cy="0"/>
          </a:xfrm>
          <a:prstGeom prst="line">
            <a:avLst/>
          </a:prstGeom>
          <a:ln w="19050">
            <a:solidFill>
              <a:srgbClr val="438C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144" y="4134080"/>
            <a:ext cx="1673601" cy="149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89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3910263" y="1870960"/>
            <a:ext cx="7531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Confidence is the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to success in</a:t>
            </a:r>
            <a:b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and professional life </a:t>
            </a:r>
          </a:p>
        </p:txBody>
      </p:sp>
      <p:sp>
        <p:nvSpPr>
          <p:cNvPr id="2" name="Rectangle 1"/>
          <p:cNvSpPr/>
          <p:nvPr/>
        </p:nvSpPr>
        <p:spPr>
          <a:xfrm>
            <a:off x="4628147" y="3563169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IN" sz="4000" b="1" dirty="0">
                <a:solidFill>
                  <a:srgbClr val="0856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say, </a:t>
            </a:r>
            <a:br>
              <a:rPr lang="en-IN" sz="4000" b="1" dirty="0">
                <a:solidFill>
                  <a:srgbClr val="08562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4000" b="1" dirty="0">
                <a:solidFill>
                  <a:srgbClr val="0856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Fly With Confidence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33" y="479731"/>
            <a:ext cx="995104" cy="9951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989" y="479731"/>
            <a:ext cx="1980782" cy="70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40138" y="2186387"/>
            <a:ext cx="8065597" cy="5305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Built for </a:t>
            </a:r>
            <a:r>
              <a:rPr lang="en-IN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</a:t>
            </a:r>
            <a:r>
              <a:rPr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Indian </a:t>
            </a:r>
            <a:r>
              <a:rPr lang="en-IN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woman’s</a:t>
            </a:r>
            <a:r>
              <a:rPr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real need</a:t>
            </a:r>
            <a:r>
              <a:rPr lang="en-IN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941F7B-E869-4D17-8464-0A6CE55D4C91}"/>
              </a:ext>
            </a:extLst>
          </p:cNvPr>
          <p:cNvSpPr/>
          <p:nvPr/>
        </p:nvSpPr>
        <p:spPr>
          <a:xfrm>
            <a:off x="2094272" y="734221"/>
            <a:ext cx="75806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Introducing</a:t>
            </a:r>
            <a:r>
              <a:rPr lang="en-US" sz="3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DewGarden</a:t>
            </a:r>
            <a:r>
              <a:rPr lang="en-I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3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fly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everyday confidence</a:t>
            </a:r>
            <a:endParaRPr lang="en-IN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44AFD6-51B0-4FE0-91B8-F696A7BC0A8F}"/>
              </a:ext>
            </a:extLst>
          </p:cNvPr>
          <p:cNvSpPr/>
          <p:nvPr/>
        </p:nvSpPr>
        <p:spPr>
          <a:xfrm>
            <a:off x="1747456" y="3109043"/>
            <a:ext cx="30716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Comfort, Care </a:t>
            </a:r>
            <a:endParaRPr lang="en-IN" sz="3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sz="3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IN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760E15-BD0C-4D92-9B7D-9DCA729CF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597" y="3134691"/>
            <a:ext cx="5141018" cy="30862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12" y="3586097"/>
            <a:ext cx="4309962" cy="385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5067" y="2665010"/>
            <a:ext cx="8783052" cy="180452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3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 are committed to empowering </a:t>
            </a:r>
          </a:p>
          <a:p>
            <a:pPr marL="0" indent="0" algn="ctr">
              <a:lnSpc>
                <a:spcPts val="2900"/>
              </a:lnSpc>
              <a:buNone/>
            </a:pPr>
            <a:r>
              <a:rPr lang="en-US" sz="3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women, both as consumers </a:t>
            </a:r>
          </a:p>
          <a:p>
            <a:pPr marL="0" indent="0" algn="ctr">
              <a:lnSpc>
                <a:spcPts val="2900"/>
              </a:lnSpc>
              <a:buNone/>
            </a:pPr>
            <a:r>
              <a:rPr lang="en-US" sz="3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entrepreneurs</a:t>
            </a:r>
            <a:endParaRPr lang="en-US" sz="3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33" y="479731"/>
            <a:ext cx="995104" cy="995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989" y="479731"/>
            <a:ext cx="1980782" cy="7031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760E15-BD0C-4D92-9B7D-9DCA729CF0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694" y="4460610"/>
            <a:ext cx="2967226" cy="1781273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328430" y="896106"/>
            <a:ext cx="5010833" cy="1660044"/>
            <a:chOff x="2520936" y="961507"/>
            <a:chExt cx="5010833" cy="166004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5704" y="961507"/>
              <a:ext cx="4676065" cy="166004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2520936" y="1521503"/>
              <a:ext cx="106913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With</a:t>
              </a:r>
              <a:endParaRPr lang="en-IN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6436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6936425" y="3345406"/>
            <a:ext cx="4855917" cy="2697691"/>
            <a:chOff x="6543010" y="3286070"/>
            <a:chExt cx="6096000" cy="2142523"/>
          </a:xfrm>
        </p:grpSpPr>
        <p:sp>
          <p:nvSpPr>
            <p:cNvPr id="10" name="Rectangle 9"/>
            <p:cNvSpPr/>
            <p:nvPr/>
          </p:nvSpPr>
          <p:spPr>
            <a:xfrm>
              <a:off x="6543010" y="3286070"/>
              <a:ext cx="6096000" cy="8066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2000" b="1" dirty="0">
                  <a:solidFill>
                    <a:srgbClr val="0755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DewGarden: </a:t>
              </a:r>
            </a:p>
            <a:p>
              <a:r>
                <a:rPr lang="en-US" sz="2000" b="1" dirty="0">
                  <a:solidFill>
                    <a:srgbClr val="0755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Inspired by nature’s purity, freshness and hydration— symbolising comfort</a:t>
              </a:r>
              <a:endParaRPr lang="en-IN" sz="20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543010" y="4377509"/>
              <a:ext cx="6096000" cy="105108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2000" b="1" i="1" dirty="0">
                  <a:solidFill>
                    <a:srgbClr val="0755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fly: </a:t>
              </a:r>
            </a:p>
            <a:p>
              <a:r>
                <a:rPr lang="en-US" sz="2000" b="1" dirty="0">
                  <a:solidFill>
                    <a:srgbClr val="0755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Represents freedom, lightness and confidence — how every woman should feel during her periods</a:t>
              </a:r>
              <a:endParaRPr lang="en-IN" sz="20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96629" y="3345406"/>
            <a:ext cx="5771372" cy="1832333"/>
            <a:chOff x="425867" y="3289333"/>
            <a:chExt cx="9190631" cy="1832333"/>
          </a:xfrm>
        </p:grpSpPr>
        <p:sp>
          <p:nvSpPr>
            <p:cNvPr id="8" name="Rectangle 7"/>
            <p:cNvSpPr/>
            <p:nvPr/>
          </p:nvSpPr>
          <p:spPr>
            <a:xfrm>
              <a:off x="425867" y="4413780"/>
              <a:ext cx="919063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2000" b="1" dirty="0">
                  <a:solidFill>
                    <a:srgbClr val="0755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Reinforces the product’s eco-friendly and safe materials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42360" y="3289333"/>
              <a:ext cx="867310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2000" b="1" dirty="0">
                  <a:solidFill>
                    <a:srgbClr val="0755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Represents freshness, nature and sustainability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42360" y="3977349"/>
              <a:ext cx="843352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2000" b="1" dirty="0">
                  <a:solidFill>
                    <a:srgbClr val="0755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Evokes a sense of purity and well-being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387385" y="948864"/>
            <a:ext cx="15792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40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8A294A-CA96-45BA-A1C2-F406E54135AE}"/>
              </a:ext>
            </a:extLst>
          </p:cNvPr>
          <p:cNvGrpSpPr/>
          <p:nvPr/>
        </p:nvGrpSpPr>
        <p:grpSpPr>
          <a:xfrm>
            <a:off x="2514417" y="1774627"/>
            <a:ext cx="1167898" cy="1167898"/>
            <a:chOff x="2044874" y="1705377"/>
            <a:chExt cx="1167898" cy="1167898"/>
          </a:xfrm>
        </p:grpSpPr>
        <p:sp>
          <p:nvSpPr>
            <p:cNvPr id="5" name="Oval 4"/>
            <p:cNvSpPr/>
            <p:nvPr/>
          </p:nvSpPr>
          <p:spPr>
            <a:xfrm>
              <a:off x="2044874" y="1705377"/>
              <a:ext cx="1167898" cy="1167898"/>
            </a:xfrm>
            <a:prstGeom prst="ellipse">
              <a:avLst/>
            </a:prstGeom>
            <a:solidFill>
              <a:srgbClr val="01954B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reflection blurRad="6350" stA="50000" endA="300" endPos="55000" dir="5400000" sy="-100000" algn="bl" rotWithShape="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126121" y="2108258"/>
              <a:ext cx="10054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GREEN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1"/>
          <a:stretch/>
        </p:blipFill>
        <p:spPr>
          <a:xfrm>
            <a:off x="8390637" y="1642136"/>
            <a:ext cx="1617116" cy="1250044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9" name="Rectangle 18"/>
          <p:cNvSpPr/>
          <p:nvPr/>
        </p:nvSpPr>
        <p:spPr>
          <a:xfrm>
            <a:off x="8574744" y="934250"/>
            <a:ext cx="15792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40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54590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0" y="1129753"/>
            <a:ext cx="12192000" cy="83030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35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</a:t>
            </a:r>
            <a:r>
              <a:rPr lang="en-IN" sz="35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35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35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Sanitary Napkin</a:t>
            </a:r>
            <a:r>
              <a:rPr sz="35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A </a:t>
            </a:r>
            <a:r>
              <a:rPr lang="en-IN" sz="35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Hygiene</a:t>
            </a:r>
            <a:r>
              <a:rPr sz="35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35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  <a:endParaRPr sz="3500" b="1" dirty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idx="4294967295"/>
          </p:nvPr>
        </p:nvSpPr>
        <p:spPr bwMode="auto">
          <a:xfrm>
            <a:off x="815641" y="1998009"/>
            <a:ext cx="10024812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Hygienic, antibacterial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sanitary napkins</a:t>
            </a:r>
          </a:p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Embedded Graphene-Anion Chip 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advanced protection</a:t>
            </a:r>
          </a:p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Prevents bacterial growth</a:t>
            </a:r>
          </a:p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Eliminates odour 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all-day freshness</a:t>
            </a:r>
          </a:p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Reduces menstrual cramps</a:t>
            </a:r>
          </a:p>
          <a:p>
            <a:pPr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Promotes comfort and wellness </a:t>
            </a:r>
            <a:endParaRPr lang="en-US" altLang="en-US" sz="2400" b="1" dirty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400" b="1" i="0" u="none" strike="noStrike" cap="none" normalizeH="0" dirty="0" smtClean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kumimoji="0" lang="en-US" altLang="en-US" sz="2400" i="0" u="none" strike="noStrike" cap="none" normalizeH="0" baseline="0" dirty="0" smtClean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during 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periods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899862" y="1847351"/>
            <a:ext cx="10494043" cy="0"/>
          </a:xfrm>
          <a:prstGeom prst="line">
            <a:avLst/>
          </a:prstGeom>
          <a:ln w="19050">
            <a:solidFill>
              <a:srgbClr val="438C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474" y="3429000"/>
            <a:ext cx="4557600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9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74" y="960425"/>
            <a:ext cx="10119464" cy="50693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909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4276" y="1066666"/>
            <a:ext cx="10972800" cy="78068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Graphene-Anion Chip &amp; FIR Technology</a:t>
            </a:r>
            <a:endParaRPr lang="en-IN" sz="3600" b="1" dirty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531286" y="1847351"/>
            <a:ext cx="8975558" cy="0"/>
          </a:xfrm>
          <a:prstGeom prst="line">
            <a:avLst/>
          </a:prstGeom>
          <a:ln w="19050">
            <a:solidFill>
              <a:srgbClr val="438C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82" y="3931581"/>
            <a:ext cx="3109913" cy="2333275"/>
          </a:xfrm>
          <a:prstGeom prst="rect">
            <a:avLst/>
          </a:prstGeom>
        </p:spPr>
      </p:pic>
      <p:sp>
        <p:nvSpPr>
          <p:cNvPr id="4" name="Rectangle 1"/>
          <p:cNvSpPr>
            <a:spLocks noGrp="1" noChangeArrowheads="1"/>
          </p:cNvSpPr>
          <p:nvPr>
            <p:ph idx="4294967295"/>
          </p:nvPr>
        </p:nvSpPr>
        <p:spPr bwMode="auto">
          <a:xfrm>
            <a:off x="1106211" y="2135568"/>
            <a:ext cx="9240172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Graphene is </a:t>
            </a:r>
            <a:r>
              <a:rPr lang="en-US" altLang="en-US"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top 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conductive material with high ion mobility,  which helps prevent skin irritation.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 emits </a:t>
            </a:r>
            <a:r>
              <a:rPr lang="en-US" altLang="en-US"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 Infrared </a:t>
            </a:r>
            <a:r>
              <a:rPr lang="en-US" altLang="en-US"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ays (FIR) that boost cell activity and metabolism.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rgbClr val="07552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Far Infrared energy enhances blood circulation, supports women’s health, and may relieve menstrual discomfort.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 Infrared is a natural energy, known as </a:t>
            </a:r>
            <a:r>
              <a:rPr lang="en-US" sz="2400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</a:p>
          <a:p>
            <a:pPr mar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'birth </a:t>
            </a:r>
            <a:r>
              <a:rPr lang="en-US"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 wave' by medical scientists.</a:t>
            </a:r>
            <a:endParaRPr lang="en-US" altLang="en-US" sz="2400" dirty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08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4465" y="1065024"/>
            <a:ext cx="10972800" cy="83507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Let’s Understand – What Are Anions?</a:t>
            </a:r>
            <a:endParaRPr lang="en-IN" sz="3600" b="1" dirty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08583" y="3054705"/>
            <a:ext cx="4679008" cy="28710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n-IN"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chip may help</a:t>
            </a:r>
            <a:r>
              <a:rPr lang="en-IN" sz="2400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:-</a:t>
            </a:r>
            <a:endParaRPr lang="en-IN" sz="2400" dirty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08583" y="2065238"/>
            <a:ext cx="831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Anions are nature’s healing ions, commonly found in forests and waterfalls, helping us feel refreshed and energised.</a:t>
            </a:r>
            <a:endParaRPr lang="en-IN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531286" y="1847351"/>
            <a:ext cx="8975558" cy="0"/>
          </a:xfrm>
          <a:prstGeom prst="line">
            <a:avLst/>
          </a:prstGeom>
          <a:ln w="19050">
            <a:solidFill>
              <a:srgbClr val="438C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158" y="799931"/>
            <a:ext cx="8310312" cy="572029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08583" y="3558761"/>
            <a:ext cx="316785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IN" sz="2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Eliminate odour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8583" y="4006365"/>
            <a:ext cx="302037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IN" sz="2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Inhibit bacteria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97510" y="4506409"/>
            <a:ext cx="335380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IN" sz="2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hygiene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97510" y="4946412"/>
            <a:ext cx="335380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IN" sz="2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Generate oxygen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397510" y="5427789"/>
            <a:ext cx="439575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IN" sz="2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Ease menstrual cramps</a:t>
            </a:r>
          </a:p>
        </p:txBody>
      </p:sp>
    </p:spTree>
    <p:extLst>
      <p:ext uri="{BB962C8B-B14F-4D97-AF65-F5344CB8AC3E}">
        <p14:creationId xmlns:p14="http://schemas.microsoft.com/office/powerpoint/2010/main" val="322637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851" y="1227222"/>
            <a:ext cx="6867929" cy="24381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5249987" y="632646"/>
            <a:ext cx="12666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endParaRPr lang="en-IN" sz="4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474" y="3910263"/>
            <a:ext cx="3755917" cy="225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9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9391" y="2554802"/>
            <a:ext cx="5399088" cy="37244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sz="2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</a:t>
            </a:r>
            <a:r>
              <a:rPr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 top layer (may cause friction or discomfort)</a:t>
            </a:r>
          </a:p>
          <a:p>
            <a:r>
              <a:rPr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side wings for basic leakage control</a:t>
            </a:r>
          </a:p>
          <a:p>
            <a:r>
              <a:rPr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absorbent material (may not hold heavy flow)</a:t>
            </a:r>
          </a:p>
          <a:p>
            <a:r>
              <a:rPr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Usually designed for either day or night, not both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7833" y="615202"/>
            <a:ext cx="10972800" cy="74453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36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Comfort &amp; Protection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307457" y="2765121"/>
            <a:ext cx="5525730" cy="3303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300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Cottony-soft </a:t>
            </a:r>
            <a:r>
              <a:rPr lang="en-US" sz="23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layer for a smooth, irritation-free feel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Protective wings with 360° air laid paper to prevent side and back </a:t>
            </a:r>
            <a:r>
              <a:rPr lang="en-US" sz="23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leakage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 absorbent polymer core for better fluid retention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for both day and night use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413159" y="1270546"/>
            <a:ext cx="4944979" cy="0"/>
          </a:xfrm>
          <a:prstGeom prst="line">
            <a:avLst/>
          </a:prstGeom>
          <a:ln w="19050">
            <a:solidFill>
              <a:srgbClr val="438C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33928" y="1859397"/>
            <a:ext cx="3401185" cy="40011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Sanitary Napkins</a:t>
            </a:r>
            <a:r>
              <a:rPr lang="en-I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028479" y="1770207"/>
            <a:ext cx="0" cy="4298712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5806903" y="1569812"/>
            <a:ext cx="5064219" cy="1226751"/>
            <a:chOff x="5806903" y="1569812"/>
            <a:chExt cx="5064219" cy="1226751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903" y="1588257"/>
              <a:ext cx="3403595" cy="1208306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0322" y="1569812"/>
              <a:ext cx="1800800" cy="10810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443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3962" y="888627"/>
            <a:ext cx="10972800" cy="7857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4000" b="1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Health, Hygiene &amp; Skin </a:t>
            </a:r>
            <a:r>
              <a:rPr sz="4000" b="1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endParaRPr sz="4000" b="1" dirty="0">
              <a:solidFill>
                <a:srgbClr val="075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9969" y="2870916"/>
            <a:ext cx="4395788" cy="30988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sz="2000"/>
            </a:pPr>
            <a:r>
              <a:rPr sz="2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antibacterial protection</a:t>
            </a:r>
            <a:endParaRPr lang="en-IN" sz="21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2000"/>
            </a:pPr>
            <a:r>
              <a:rPr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breathability that traps heat and moisture</a:t>
            </a:r>
            <a:r>
              <a:rPr lang="en-IN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leads to rashes and infection</a:t>
            </a:r>
          </a:p>
          <a:p>
            <a:pPr>
              <a:defRPr sz="2000"/>
            </a:pPr>
            <a:r>
              <a:rPr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glue (may contain harmful toxins)</a:t>
            </a:r>
            <a:endParaRPr lang="en-IN" sz="21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2000"/>
            </a:pPr>
            <a:r>
              <a:rPr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sz="2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odour</a:t>
            </a:r>
            <a:r>
              <a:rPr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control features</a:t>
            </a:r>
            <a:endParaRPr lang="en-IN" sz="21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2000"/>
            </a:pPr>
            <a:endParaRPr lang="en-IN" sz="21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60384" y="3367892"/>
            <a:ext cx="509310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 sz="2000"/>
            </a:pPr>
            <a:r>
              <a:rPr lang="en-US" dirty="0" smtClean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Antibacterial </a:t>
            </a:r>
            <a:r>
              <a:rPr lang="en-US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 with Graphene-Anion chip and FIR Technology</a:t>
            </a:r>
          </a:p>
          <a:p>
            <a:pPr marL="342900" indent="-342900">
              <a:buFont typeface="Wingdings" panose="05000000000000000000" pitchFamily="2" charset="2"/>
              <a:buChar char="ü"/>
              <a:defRPr sz="2000"/>
            </a:pPr>
            <a:r>
              <a:rPr lang="en-US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Breathable bottom layer to reduce heat, sweat, rash and infection risk</a:t>
            </a:r>
          </a:p>
          <a:p>
            <a:pPr marL="342900" indent="-342900">
              <a:buFont typeface="Wingdings" panose="05000000000000000000" pitchFamily="2" charset="2"/>
              <a:buChar char="ü"/>
              <a:defRPr sz="2000"/>
            </a:pPr>
            <a:r>
              <a:rPr lang="en-US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Non-toxic glue that is skin-friendly and safe for long-term use</a:t>
            </a:r>
          </a:p>
          <a:p>
            <a:pPr marL="342900" indent="-342900">
              <a:buFont typeface="Wingdings" panose="05000000000000000000" pitchFamily="2" charset="2"/>
              <a:buChar char="ü"/>
              <a:defRPr sz="2000"/>
            </a:pPr>
            <a:r>
              <a:rPr lang="en-US" dirty="0" err="1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Odour</a:t>
            </a:r>
            <a:r>
              <a:rPr lang="en-US" dirty="0">
                <a:solidFill>
                  <a:srgbClr val="075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control for freshness and hygiene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255153" y="1693639"/>
            <a:ext cx="7198693" cy="0"/>
          </a:xfrm>
          <a:prstGeom prst="line">
            <a:avLst/>
          </a:prstGeom>
          <a:ln w="19050">
            <a:solidFill>
              <a:srgbClr val="438C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09915" y="2289044"/>
            <a:ext cx="3401185" cy="40011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Sanitary Napkins</a:t>
            </a:r>
            <a:r>
              <a:rPr lang="en-I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751753" y="2107091"/>
            <a:ext cx="0" cy="3862625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5751753" y="2069008"/>
            <a:ext cx="5064219" cy="1226751"/>
            <a:chOff x="5806903" y="1569812"/>
            <a:chExt cx="5064219" cy="122675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903" y="1588257"/>
              <a:ext cx="3403595" cy="120830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0322" y="1569812"/>
              <a:ext cx="1800800" cy="10810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792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1110" y="950774"/>
            <a:ext cx="10972800" cy="75374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7552B"/>
                </a:solidFill>
              </a:rPr>
              <a:t>Better value with a brand you trust – Vestige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60425" y="2028427"/>
            <a:ext cx="10471150" cy="159588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  <a:defRPr sz="2000"/>
            </a:pPr>
            <a:r>
              <a:rPr sz="2400" b="1" u="sng" dirty="0" err="1">
                <a:solidFill>
                  <a:srgbClr val="07552B"/>
                </a:solidFill>
              </a:rPr>
              <a:t>Pr</a:t>
            </a:r>
            <a:r>
              <a:rPr lang="en-IN" sz="2400" b="1" u="sng" dirty="0">
                <a:solidFill>
                  <a:srgbClr val="07552B"/>
                </a:solidFill>
              </a:rPr>
              <a:t>ice </a:t>
            </a:r>
            <a:r>
              <a:rPr sz="2400" b="1" u="sng" dirty="0">
                <a:solidFill>
                  <a:srgbClr val="07552B"/>
                </a:solidFill>
              </a:rPr>
              <a:t>Comparison:</a:t>
            </a:r>
            <a:endParaRPr lang="en-IN" sz="2400" b="1" u="sng" dirty="0">
              <a:solidFill>
                <a:srgbClr val="07552B"/>
              </a:solidFill>
            </a:endParaRPr>
          </a:p>
          <a:p>
            <a:pPr>
              <a:defRPr sz="2000"/>
            </a:pPr>
            <a:r>
              <a:rPr dirty="0">
                <a:solidFill>
                  <a:srgbClr val="07552B"/>
                </a:solidFill>
              </a:rPr>
              <a:t>Regular </a:t>
            </a:r>
            <a:r>
              <a:rPr lang="en-IN" dirty="0">
                <a:solidFill>
                  <a:srgbClr val="07552B"/>
                </a:solidFill>
              </a:rPr>
              <a:t>sanitary napkins</a:t>
            </a:r>
            <a:r>
              <a:rPr dirty="0">
                <a:solidFill>
                  <a:srgbClr val="07552B"/>
                </a:solidFill>
              </a:rPr>
              <a:t> cost around </a:t>
            </a:r>
            <a:r>
              <a:rPr lang="en-IN" dirty="0">
                <a:solidFill>
                  <a:srgbClr val="07552B"/>
                </a:solidFill>
              </a:rPr>
              <a:t>₹7 - ₹12 </a:t>
            </a:r>
            <a:r>
              <a:rPr dirty="0">
                <a:solidFill>
                  <a:srgbClr val="07552B"/>
                </a:solidFill>
              </a:rPr>
              <a:t>(</a:t>
            </a:r>
            <a:r>
              <a:rPr lang="en-IN" dirty="0">
                <a:solidFill>
                  <a:srgbClr val="07552B"/>
                </a:solidFill>
              </a:rPr>
              <a:t>Retail</a:t>
            </a:r>
            <a:r>
              <a:rPr dirty="0">
                <a:solidFill>
                  <a:srgbClr val="07552B"/>
                </a:solidFill>
              </a:rPr>
              <a:t>)</a:t>
            </a:r>
            <a:r>
              <a:rPr lang="en-IN" dirty="0">
                <a:solidFill>
                  <a:srgbClr val="07552B"/>
                </a:solidFill>
              </a:rPr>
              <a:t> and ₹ 15- ₹18 (Direct Selling) per sanitary napkin, depending on different brands</a:t>
            </a:r>
          </a:p>
          <a:p>
            <a:pPr>
              <a:defRPr sz="2000"/>
            </a:pPr>
            <a:r>
              <a:rPr b="1" dirty="0" err="1">
                <a:solidFill>
                  <a:srgbClr val="07552B"/>
                </a:solidFill>
              </a:rPr>
              <a:t>DewGarden</a:t>
            </a:r>
            <a:r>
              <a:rPr b="1" dirty="0">
                <a:solidFill>
                  <a:srgbClr val="07552B"/>
                </a:solidFill>
              </a:rPr>
              <a:t> </a:t>
            </a:r>
            <a:r>
              <a:rPr b="1" i="1" dirty="0">
                <a:solidFill>
                  <a:srgbClr val="07552B"/>
                </a:solidFill>
              </a:rPr>
              <a:t>fly</a:t>
            </a:r>
            <a:r>
              <a:rPr b="1" dirty="0">
                <a:solidFill>
                  <a:srgbClr val="07552B"/>
                </a:solidFill>
              </a:rPr>
              <a:t> </a:t>
            </a:r>
            <a:r>
              <a:rPr lang="en-IN" dirty="0">
                <a:solidFill>
                  <a:srgbClr val="07552B"/>
                </a:solidFill>
              </a:rPr>
              <a:t>DP</a:t>
            </a:r>
            <a:r>
              <a:rPr dirty="0">
                <a:solidFill>
                  <a:srgbClr val="07552B"/>
                </a:solidFill>
              </a:rPr>
              <a:t> is ₹</a:t>
            </a:r>
            <a:r>
              <a:rPr lang="en-IN" dirty="0">
                <a:solidFill>
                  <a:srgbClr val="07552B"/>
                </a:solidFill>
              </a:rPr>
              <a:t>19 per sanitary napkin</a:t>
            </a:r>
            <a:endParaRPr dirty="0">
              <a:solidFill>
                <a:srgbClr val="07552B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20878" y="3919094"/>
            <a:ext cx="800536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000"/>
            </a:pPr>
            <a:r>
              <a:rPr lang="en-US" sz="2400" b="1" u="sng" dirty="0">
                <a:solidFill>
                  <a:srgbClr val="07552B"/>
                </a:solidFill>
              </a:rPr>
              <a:t>Added Value from Vestige:</a:t>
            </a:r>
          </a:p>
          <a:p>
            <a:pPr marL="342900" indent="-342900">
              <a:buFont typeface="Wingdings" panose="05000000000000000000" pitchFamily="2" charset="2"/>
              <a:buChar char="ü"/>
              <a:defRPr sz="2000"/>
            </a:pPr>
            <a:r>
              <a:rPr lang="en-US" dirty="0">
                <a:solidFill>
                  <a:srgbClr val="07552B"/>
                </a:solidFill>
              </a:rPr>
              <a:t>PV &amp; BV benefits</a:t>
            </a:r>
          </a:p>
          <a:p>
            <a:pPr marL="342900" indent="-342900">
              <a:buFont typeface="Wingdings" panose="05000000000000000000" pitchFamily="2" charset="2"/>
              <a:buChar char="ü"/>
              <a:defRPr sz="2000"/>
            </a:pPr>
            <a:r>
              <a:rPr lang="en-US" dirty="0">
                <a:solidFill>
                  <a:srgbClr val="07552B"/>
                </a:solidFill>
              </a:rPr>
              <a:t>Advanced features not found in regular sanitary napkins</a:t>
            </a:r>
          </a:p>
          <a:p>
            <a:pPr marL="342900" indent="-342900">
              <a:buFont typeface="Wingdings" panose="05000000000000000000" pitchFamily="2" charset="2"/>
              <a:buChar char="ü"/>
              <a:defRPr sz="2000"/>
            </a:pPr>
            <a:r>
              <a:rPr lang="en-US" dirty="0">
                <a:solidFill>
                  <a:srgbClr val="07552B"/>
                </a:solidFill>
              </a:rPr>
              <a:t>Backed by Vestige, a trusted direct selling brand</a:t>
            </a:r>
          </a:p>
          <a:p>
            <a:pPr marL="342900" indent="-342900">
              <a:buFont typeface="Wingdings" panose="05000000000000000000" pitchFamily="2" charset="2"/>
              <a:buChar char="ü"/>
              <a:defRPr sz="2000"/>
            </a:pPr>
            <a:r>
              <a:rPr lang="en-US" dirty="0">
                <a:solidFill>
                  <a:srgbClr val="07552B"/>
                </a:solidFill>
              </a:rPr>
              <a:t>High-quality product you can use and confidently recommend to others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319664" y="1747839"/>
            <a:ext cx="9484694" cy="0"/>
          </a:xfrm>
          <a:prstGeom prst="line">
            <a:avLst/>
          </a:prstGeom>
          <a:ln w="19050">
            <a:solidFill>
              <a:srgbClr val="438C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421" y="3116179"/>
            <a:ext cx="3368842" cy="33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9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344087"/>
              </p:ext>
            </p:extLst>
          </p:nvPr>
        </p:nvGraphicFramePr>
        <p:xfrm>
          <a:off x="973931" y="1349617"/>
          <a:ext cx="10260126" cy="4343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1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8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8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842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defRPr sz="1200" b="1"/>
                      </a:pPr>
                      <a:r>
                        <a:rPr lang="en-IN" sz="12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Features</a:t>
                      </a:r>
                      <a:endParaRPr lang="en-IN" sz="12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552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defRPr sz="1200" b="1"/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Ordinary pads</a:t>
                      </a:r>
                    </a:p>
                    <a:p>
                      <a:pPr marL="0" algn="ctr" defTabSz="457200" rtl="0" eaLnBrk="1" latinLnBrk="0" hangingPunct="1">
                        <a:defRPr sz="1200" b="1"/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Stayfree, </a:t>
                      </a:r>
                      <a:r>
                        <a:rPr lang="en-US" sz="1200" b="1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Sofy</a:t>
                      </a:r>
                      <a:endParaRPr lang="en-US" sz="12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552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defRPr sz="1200" b="1"/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Pads loaded with features</a:t>
                      </a:r>
                    </a:p>
                    <a:p>
                      <a:pPr marL="0" algn="ctr" defTabSz="457200" rtl="0" eaLnBrk="1" latinLnBrk="0" hangingPunct="1">
                        <a:defRPr sz="1200" b="1"/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Whisper, </a:t>
                      </a:r>
                      <a:r>
                        <a:rPr lang="en-US" sz="1200" b="1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Nua</a:t>
                      </a:r>
                      <a:endParaRPr lang="en-US" sz="12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552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defRPr sz="1200" b="1"/>
                      </a:pPr>
                      <a:r>
                        <a:rPr lang="en-IN" sz="1800" b="1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DewGarden</a:t>
                      </a:r>
                      <a:r>
                        <a:rPr lang="en-IN" sz="1800" b="1" kern="1200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1800" b="1" i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fly</a:t>
                      </a:r>
                      <a:endParaRPr lang="en-IN" sz="1800" b="1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D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0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/>
                      </a:pPr>
                      <a:r>
                        <a:rPr lang="en-IN" sz="1600" b="1" kern="1200" dirty="0" smtClean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Super absorbent polymer</a:t>
                      </a:r>
                      <a:endParaRPr lang="en-US" sz="1600" b="1" kern="1200" dirty="0" smtClean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7DC45F">
                            <a:tint val="66000"/>
                            <a:satMod val="160000"/>
                          </a:srgbClr>
                        </a:gs>
                        <a:gs pos="50000">
                          <a:srgbClr val="7DC45F">
                            <a:tint val="44500"/>
                            <a:satMod val="160000"/>
                          </a:srgbClr>
                        </a:gs>
                        <a:gs pos="100000">
                          <a:srgbClr val="7DC45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5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/>
                      </a:pPr>
                      <a:r>
                        <a:rPr lang="en-IN" sz="1600" b="1" kern="1200" dirty="0" smtClean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Cottony-soft, skin-friendly layer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7DC45F">
                            <a:tint val="66000"/>
                            <a:satMod val="160000"/>
                          </a:srgbClr>
                        </a:gs>
                        <a:gs pos="50000">
                          <a:srgbClr val="7DC45F">
                            <a:tint val="44500"/>
                            <a:satMod val="160000"/>
                          </a:srgbClr>
                        </a:gs>
                        <a:gs pos="100000">
                          <a:srgbClr val="7DC45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47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/>
                      </a:pPr>
                      <a:r>
                        <a:rPr lang="en-IN" sz="1600" b="1" kern="1200" dirty="0" smtClean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360° air-laid paper wings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7DC45F">
                            <a:tint val="66000"/>
                            <a:satMod val="160000"/>
                          </a:srgbClr>
                        </a:gs>
                        <a:gs pos="50000">
                          <a:srgbClr val="7DC45F">
                            <a:tint val="44500"/>
                            <a:satMod val="160000"/>
                          </a:srgbClr>
                        </a:gs>
                        <a:gs pos="100000">
                          <a:srgbClr val="7DC45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402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r>
                        <a:rPr lang="en-IN" sz="1600" b="1" kern="1200" dirty="0" smtClean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Non-toxic, skin-safe glue</a:t>
                      </a:r>
                      <a:endParaRPr lang="en-IN" sz="1600" b="1" kern="12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7DC45F">
                            <a:tint val="66000"/>
                            <a:satMod val="160000"/>
                          </a:srgbClr>
                        </a:gs>
                        <a:gs pos="50000">
                          <a:srgbClr val="7DC45F">
                            <a:tint val="44500"/>
                            <a:satMod val="160000"/>
                          </a:srgbClr>
                        </a:gs>
                        <a:gs pos="100000">
                          <a:srgbClr val="7DC45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204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Breathable bottom + Graphene-Anion Chip + FIR Tech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7DC45F">
                            <a:tint val="66000"/>
                            <a:satMod val="160000"/>
                          </a:srgbClr>
                        </a:gs>
                        <a:gs pos="50000">
                          <a:srgbClr val="7DC45F">
                            <a:tint val="44500"/>
                            <a:satMod val="160000"/>
                          </a:srgbClr>
                        </a:gs>
                        <a:gs pos="100000">
                          <a:srgbClr val="7DC45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795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r>
                        <a:rPr sz="1600" b="1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One pack for both day and night usage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7DC45F">
                            <a:tint val="66000"/>
                            <a:satMod val="160000"/>
                          </a:srgbClr>
                        </a:gs>
                        <a:gs pos="50000">
                          <a:srgbClr val="7DC45F">
                            <a:tint val="44500"/>
                            <a:satMod val="160000"/>
                          </a:srgbClr>
                        </a:gs>
                        <a:gs pos="100000">
                          <a:srgbClr val="7DC45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2044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r>
                        <a:rPr sz="1600" b="1" kern="12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Added PV BV Benefits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endParaRPr sz="1600" b="1" kern="12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7DC45F">
                            <a:tint val="66000"/>
                            <a:satMod val="160000"/>
                          </a:srgbClr>
                        </a:gs>
                        <a:gs pos="50000">
                          <a:srgbClr val="7DC45F">
                            <a:tint val="44500"/>
                            <a:satMod val="160000"/>
                          </a:srgbClr>
                        </a:gs>
                        <a:gs pos="100000">
                          <a:srgbClr val="7DC45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3369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defRPr sz="1200" b="1"/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Average Price Per </a:t>
                      </a:r>
                      <a:r>
                        <a:rPr lang="en-US" sz="1600" b="1" kern="1200" dirty="0" smtClean="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Napkin</a:t>
                      </a:r>
                      <a:endParaRPr sz="1600" b="1" kern="1200" dirty="0">
                        <a:solidFill>
                          <a:schemeClr val="bg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512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(₹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– ₹</a:t>
                      </a:r>
                      <a:r>
                        <a:rPr lang="en-IN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512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(₹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 – ₹</a:t>
                      </a:r>
                      <a:r>
                        <a:rPr lang="en-IN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512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(₹19 + PV 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&amp; BV</a:t>
                      </a:r>
                      <a:r>
                        <a:rPr lang="en-IN" sz="16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51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708400"/>
                  </a:ext>
                </a:extLst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842" y="3012192"/>
            <a:ext cx="384603" cy="31937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842" y="3428941"/>
            <a:ext cx="384603" cy="31937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842" y="3920696"/>
            <a:ext cx="384603" cy="31937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841" y="4450056"/>
            <a:ext cx="384603" cy="31937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301" y="2082010"/>
            <a:ext cx="498136" cy="4136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301" y="2522617"/>
            <a:ext cx="498136" cy="4136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301" y="2992714"/>
            <a:ext cx="498136" cy="4136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301" y="3366851"/>
            <a:ext cx="498136" cy="4136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301" y="3864261"/>
            <a:ext cx="498136" cy="4136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301" y="4385493"/>
            <a:ext cx="498136" cy="4136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301" y="4841865"/>
            <a:ext cx="498136" cy="4136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490" y="3923970"/>
            <a:ext cx="384603" cy="31937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31" y="4459581"/>
            <a:ext cx="384603" cy="31937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490" y="2084815"/>
            <a:ext cx="498136" cy="4136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490" y="2526409"/>
            <a:ext cx="498136" cy="4136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507" y="2968890"/>
            <a:ext cx="498136" cy="4136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490" y="3371956"/>
            <a:ext cx="498136" cy="4136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842" y="2098274"/>
            <a:ext cx="498136" cy="4136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842" y="2583073"/>
            <a:ext cx="384603" cy="31937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042" y="4840576"/>
            <a:ext cx="384603" cy="31937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032" y="4850101"/>
            <a:ext cx="384603" cy="31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7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08774" y="863210"/>
            <a:ext cx="9034071" cy="947935"/>
          </a:xfrm>
          <a:prstGeom prst="rect">
            <a:avLst/>
          </a:prstGeom>
        </p:spPr>
        <p:txBody>
          <a:bodyPr/>
          <a:lstStyle/>
          <a:p>
            <a:r>
              <a:rPr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 </a:t>
            </a:r>
            <a:r>
              <a:rPr lang="en-IN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Movement</a:t>
            </a:r>
            <a:endParaRPr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39105" y="2185491"/>
            <a:ext cx="5563594" cy="2018254"/>
          </a:xfrm>
          <a:prstGeom prst="rect">
            <a:avLst/>
          </a:prstGeom>
        </p:spPr>
        <p:txBody>
          <a:bodyPr/>
          <a:lstStyle/>
          <a:p>
            <a:r>
              <a:rPr lang="en-I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your life</a:t>
            </a:r>
          </a:p>
          <a:p>
            <a:r>
              <a:rPr lang="en-I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your </a:t>
            </a:r>
            <a:r>
              <a:rPr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 story</a:t>
            </a:r>
          </a:p>
          <a:p>
            <a:r>
              <a:rPr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 others with you</a:t>
            </a:r>
            <a:r>
              <a:rPr lang="en-I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success </a:t>
            </a:r>
            <a:r>
              <a:rPr lang="en-I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story</a:t>
            </a:r>
            <a:endParaRPr lang="en-I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91828" y="3677815"/>
            <a:ext cx="4524350" cy="396149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with your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10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packs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today!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244" y="586828"/>
            <a:ext cx="1774131" cy="17852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75" y="1531639"/>
            <a:ext cx="7598961" cy="50647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142" y="4764758"/>
            <a:ext cx="3217667" cy="193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0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0BA91-2D15-4E7D-ADB2-F73DB3EBB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4737E-39D8-4725-82E4-0D316E1AE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A94B40-3BD0-4D1A-B9B2-045CDE76B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3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FFFFFF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FFFFFF"/>
      </a:dk1>
      <a:lt1>
        <a:sysClr val="window" lastClr="000000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2128</TotalTime>
  <Words>1184</Words>
  <Application>Microsoft Office PowerPoint</Application>
  <PresentationFormat>Widescreen</PresentationFormat>
  <Paragraphs>183</Paragraphs>
  <Slides>30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Lato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Every woman knows those moments</vt:lpstr>
      <vt:lpstr>PowerPoint Presentation</vt:lpstr>
      <vt:lpstr>Soaps Are Sold More Than Napkins…</vt:lpstr>
      <vt:lpstr>PowerPoint Presentation</vt:lpstr>
      <vt:lpstr>PowerPoint Presentation</vt:lpstr>
      <vt:lpstr>What’s wrong with current products?</vt:lpstr>
      <vt:lpstr>From frustration to expectation</vt:lpstr>
      <vt:lpstr> At Vestige, we believe in solving your problems and not just selling products</vt:lpstr>
      <vt:lpstr>PowerPoint Presentation</vt:lpstr>
      <vt:lpstr>Real Women, Real Results</vt:lpstr>
      <vt:lpstr>Let’s drive Fast Start 8% with DewGarden</vt:lpstr>
      <vt:lpstr>Confidence is the  key to success in both personal and professional life </vt:lpstr>
      <vt:lpstr>PowerPoint Presentation</vt:lpstr>
      <vt:lpstr>PowerPoint Presentation</vt:lpstr>
      <vt:lpstr>PowerPoint Presentation</vt:lpstr>
      <vt:lpstr>More Than A Sanitary Napkin – A Hygiene Partner</vt:lpstr>
      <vt:lpstr>PowerPoint Presentation</vt:lpstr>
      <vt:lpstr>Graphene-Anion Chip &amp; FIR Technology</vt:lpstr>
      <vt:lpstr>Let’s Understand – What Are Anions?</vt:lpstr>
      <vt:lpstr>PowerPoint Presentation</vt:lpstr>
      <vt:lpstr>Comfort &amp; Protection</vt:lpstr>
      <vt:lpstr>Health, Hygiene &amp; Skin Safety</vt:lpstr>
      <vt:lpstr>Better value with a brand you trust – Vestige</vt:lpstr>
      <vt:lpstr>PowerPoint Presentation</vt:lpstr>
      <vt:lpstr>Join The         Movement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DewGarden Fly</dc:title>
  <dc:subject/>
  <dc:creator>Neeti Rani</dc:creator>
  <cp:keywords/>
  <dc:description>generated using python-pptx</dc:description>
  <cp:lastModifiedBy>Neeti Rani</cp:lastModifiedBy>
  <cp:revision>221</cp:revision>
  <dcterms:created xsi:type="dcterms:W3CDTF">2013-01-27T09:14:16Z</dcterms:created>
  <dcterms:modified xsi:type="dcterms:W3CDTF">2025-06-27T13:39:52Z</dcterms:modified>
  <cp:category/>
</cp:coreProperties>
</file>